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7" r:id="rId2"/>
    <p:sldId id="258" r:id="rId3"/>
    <p:sldId id="256" r:id="rId4"/>
    <p:sldId id="259" r:id="rId5"/>
    <p:sldId id="261" r:id="rId6"/>
    <p:sldId id="260" r:id="rId7"/>
    <p:sldId id="262" r:id="rId8"/>
    <p:sldId id="263" r:id="rId9"/>
    <p:sldId id="264" r:id="rId10"/>
    <p:sldId id="265" r:id="rId11"/>
    <p:sldId id="272" r:id="rId12"/>
    <p:sldId id="270" r:id="rId13"/>
    <p:sldId id="271" r:id="rId14"/>
    <p:sldId id="267" r:id="rId15"/>
    <p:sldId id="269" r:id="rId16"/>
    <p:sldId id="273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588"/>
    <p:restoredTop sz="92161"/>
  </p:normalViewPr>
  <p:slideViewPr>
    <p:cSldViewPr snapToGrid="0">
      <p:cViewPr varScale="1">
        <p:scale>
          <a:sx n="113" d="100"/>
          <a:sy n="113" d="100"/>
        </p:scale>
        <p:origin x="52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2.jpeg>
</file>

<file path=ppt/media/image3.gif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0359C85-61CE-4543-8C66-7283F16EEF5F}" type="datetimeFigureOut">
              <a:rPr lang="en-US" smtClean="0"/>
              <a:t>12/11/22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F7B4CC-53EF-B84F-A99F-06D19DEC20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64819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Who here has invested in crypto-currency? And suffered?</a:t>
            </a:r>
          </a:p>
          <a:p>
            <a:endParaRPr lang="en-US" dirty="0"/>
          </a:p>
          <a:p>
            <a:r>
              <a:rPr lang="en-US" dirty="0"/>
              <a:t>I did too.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F7B4CC-53EF-B84F-A99F-06D19DEC20F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1936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Wouldn’t it be nice if we could get some idea regarding what is about to happen?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F7B4CC-53EF-B84F-A99F-06D19DEC20F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4131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F7B4CC-53EF-B84F-A99F-06D19DEC20F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5180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made a dashboard to assist in exploratory data analyses for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F7B4CC-53EF-B84F-A99F-06D19DEC20F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5575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Business Confidence Index - OECD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F7B4CC-53EF-B84F-A99F-06D19DEC20F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3620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what all of us will be talking about now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9F7B4CC-53EF-B84F-A99F-06D19DEC20F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6161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1D31FE-2F8B-B591-A8E6-B8BCD6B761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2087661-86AB-42A4-7B59-1911C2CDEA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E860DC-F5C1-A201-81A5-0CC1C1776A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5BBC3-5780-E443-89BF-4F12323BA402}" type="datetimeFigureOut">
              <a:rPr lang="en-US" smtClean="0"/>
              <a:t>12/11/22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CCE0AD-C171-9973-32DF-F25B196DDB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74FDE6-338B-30B9-1035-8873A843D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287C0-8FF9-DD47-959D-C559A15D31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0476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ECB27-D482-72F5-C755-0CDEEC125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DE900D3-AA21-C90D-9231-5D60E671A49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BC1361-55EF-F307-9771-1679483705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5BBC3-5780-E443-89BF-4F12323BA402}" type="datetimeFigureOut">
              <a:rPr lang="en-US" smtClean="0"/>
              <a:t>12/11/22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BF3564-6B9B-9620-D33A-2C63704876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2D67D0-0399-6388-204C-46FB086B6F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287C0-8FF9-DD47-959D-C559A15D31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8879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043FA68-FFA9-88F4-4D06-A85ACF22FDB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1EA1E2-3D5D-04F5-51B4-FA130B5D98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BCAF6C-1D5A-4E91-501D-1BF270D82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5BBC3-5780-E443-89BF-4F12323BA402}" type="datetimeFigureOut">
              <a:rPr lang="en-US" smtClean="0"/>
              <a:t>12/11/22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A55944-3B0F-375A-E6D8-B89214BC18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246CE7-8836-5743-24D8-E4219F92E6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287C0-8FF9-DD47-959D-C559A15D31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88382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DC46A-66B9-A390-A6BF-FBD2C0CA4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F5D9E4-DD0B-265C-78CE-67DC778012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07AFF2-A1CF-DA28-F187-C4729A3E34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5BBC3-5780-E443-89BF-4F12323BA402}" type="datetimeFigureOut">
              <a:rPr lang="en-US" smtClean="0"/>
              <a:t>12/11/22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205FCF-5DC5-6CC4-DB4F-02C44E990B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B66051-B6DC-42B4-E448-909E8601F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287C0-8FF9-DD47-959D-C559A15D31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9711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FE2230-17FB-6AAA-5F45-CDE4A50BA3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4A32DA7-3686-D244-427C-79298B63C6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541050-B30D-541C-E280-E0B2915080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5BBC3-5780-E443-89BF-4F12323BA402}" type="datetimeFigureOut">
              <a:rPr lang="en-US" smtClean="0"/>
              <a:t>12/11/22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88F91A-9611-DFDA-2165-BAF7E185CF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60734B-F43E-FEB8-8C29-046F44556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287C0-8FF9-DD47-959D-C559A15D31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162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6834CF-1F31-AFDD-7CD3-07E24E7DA9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083FBA-3254-31DA-08AC-1D2B8219B5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759585-CA1A-FC74-999B-3DB3C00983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6BD58D-6D3C-E7D5-DB5D-85F3F0FA6B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5BBC3-5780-E443-89BF-4F12323BA402}" type="datetimeFigureOut">
              <a:rPr lang="en-US" smtClean="0"/>
              <a:t>12/11/22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9B0C06-57E2-D2CF-435F-D11661F60E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DB721F-4CA4-B998-3D6F-D8F28065A1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287C0-8FF9-DD47-959D-C559A15D31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4674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0462C-1DA2-187C-CF6F-35F8AB5A11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F58E29-E340-12E1-B503-D8F5D32FDD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603182-350D-292A-CCFF-6EC37ADA27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891C077-79C7-D644-DA86-40A48C9E18D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5CC26E-5E7A-BD6F-51C7-BCDB847FD1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A321DA4-0F01-E4AC-50E2-AB8F75AF4F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5BBC3-5780-E443-89BF-4F12323BA402}" type="datetimeFigureOut">
              <a:rPr lang="en-US" smtClean="0"/>
              <a:t>12/11/22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0B41BA7-5A2F-0231-1530-1ED34E371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E882760-BA91-6E25-206C-A65DE0499A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287C0-8FF9-DD47-959D-C559A15D31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88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AB777-7B61-19EB-238D-A0D5EC54F0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A79FA2-E9CC-ECBE-4F40-5A3A2B222A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5BBC3-5780-E443-89BF-4F12323BA402}" type="datetimeFigureOut">
              <a:rPr lang="en-US" smtClean="0"/>
              <a:t>12/11/22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81CD03-5CB0-AFBE-477C-0A36FBBD92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D6D622-906A-BE53-73EF-08961EE9D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287C0-8FF9-DD47-959D-C559A15D31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8867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4C60ECB-79A6-AAAB-00BD-0D9710E0BF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5BBC3-5780-E443-89BF-4F12323BA402}" type="datetimeFigureOut">
              <a:rPr lang="en-US" smtClean="0"/>
              <a:t>12/11/22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690FB2C-B7CE-EC00-81F5-08E24F6FB6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73F700-FEF4-D398-78BF-D140FF953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287C0-8FF9-DD47-959D-C559A15D31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6875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B6CE2-6CA2-C38A-CBA5-41D1F5293E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29E71D-D96A-2AF5-C3BE-BFC717EC54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487AA15-321E-D274-58D7-0967AB3689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20FC46-1734-CB37-09C2-C4387EE3E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5BBC3-5780-E443-89BF-4F12323BA402}" type="datetimeFigureOut">
              <a:rPr lang="en-US" smtClean="0"/>
              <a:t>12/11/22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D6CBD1-D485-2C55-D173-2A93E1EA06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1256FD-78CE-F572-79CA-EBE546572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287C0-8FF9-DD47-959D-C559A15D31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0784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542690-4FEA-D212-B08A-98FB031D86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AEAE2A-0AA0-1DE3-E775-8E1D7CB2A5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035AC-5443-669C-F6B1-38C8525CF9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181DC4B-3891-1535-3EC3-CB5EDD745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55BBC3-5780-E443-89BF-4F12323BA402}" type="datetimeFigureOut">
              <a:rPr lang="en-US" smtClean="0"/>
              <a:t>12/11/22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24F5C2-22A5-7946-E651-0D2719F5B6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7CB72D-B78C-E695-E3F8-FFD842802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2287C0-8FF9-DD47-959D-C559A15D31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2566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4F666D3-9C1D-3DE8-3909-A7EFB0F2CB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3EF9DF-E934-9499-E311-27654DB159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9F57ED-F6AE-A956-5240-E12E55EDDCF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55BBC3-5780-E443-89BF-4F12323BA402}" type="datetimeFigureOut">
              <a:rPr lang="en-US" smtClean="0"/>
              <a:t>12/11/22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B4D95CF-AF50-0002-2A2C-455DF96DB8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A16FE1-C943-B31A-55C9-D6CB9585B5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2287C0-8FF9-DD47-959D-C559A15D31B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269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Bitcoin, Bitcoin Logo PNG Images Free Download - Free Transparent PNG Logos">
            <a:extLst>
              <a:ext uri="{FF2B5EF4-FFF2-40B4-BE49-F238E27FC236}">
                <a16:creationId xmlns:a16="http://schemas.microsoft.com/office/drawing/2014/main" id="{7E2C5053-9027-9CC1-2919-45B1BDB326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0088" y="2586420"/>
            <a:ext cx="1611823" cy="16851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73096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64D19CE-E613-5B97-D7B4-61094A33987C}"/>
              </a:ext>
            </a:extLst>
          </p:cNvPr>
          <p:cNvSpPr txBox="1"/>
          <p:nvPr/>
        </p:nvSpPr>
        <p:spPr>
          <a:xfrm>
            <a:off x="4209429" y="376921"/>
            <a:ext cx="377314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accent4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Data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EE2C26D-BFF9-B7F3-22A6-79BB19F45A38}"/>
              </a:ext>
            </a:extLst>
          </p:cNvPr>
          <p:cNvSpPr txBox="1"/>
          <p:nvPr/>
        </p:nvSpPr>
        <p:spPr>
          <a:xfrm>
            <a:off x="4209429" y="3558272"/>
            <a:ext cx="377314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solidFill>
                  <a:schemeClr val="accent4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Visualization*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A88BC44-5BA6-43C4-DE4A-8D8E18537F73}"/>
              </a:ext>
            </a:extLst>
          </p:cNvPr>
          <p:cNvSpPr txBox="1"/>
          <p:nvPr/>
        </p:nvSpPr>
        <p:spPr>
          <a:xfrm>
            <a:off x="1827558" y="2062458"/>
            <a:ext cx="22443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Collect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42BAEC6-AEFE-82B7-336C-856AF7ECB527}"/>
              </a:ext>
            </a:extLst>
          </p:cNvPr>
          <p:cNvSpPr txBox="1"/>
          <p:nvPr/>
        </p:nvSpPr>
        <p:spPr>
          <a:xfrm>
            <a:off x="4973810" y="2062458"/>
            <a:ext cx="22443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Clean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BC155C2-A82C-5A97-3DA8-D9F73C1F69F2}"/>
              </a:ext>
            </a:extLst>
          </p:cNvPr>
          <p:cNvSpPr txBox="1"/>
          <p:nvPr/>
        </p:nvSpPr>
        <p:spPr>
          <a:xfrm>
            <a:off x="7982571" y="2062458"/>
            <a:ext cx="22443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Integrate</a:t>
            </a:r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1A7C0FD1-EDAC-93CF-7291-88E3CB32B5B3}"/>
              </a:ext>
            </a:extLst>
          </p:cNvPr>
          <p:cNvSpPr/>
          <p:nvPr/>
        </p:nvSpPr>
        <p:spPr>
          <a:xfrm>
            <a:off x="4071938" y="2223846"/>
            <a:ext cx="901872" cy="323554"/>
          </a:xfrm>
          <a:prstGeom prst="rightArrow">
            <a:avLst>
              <a:gd name="adj1" fmla="val 0"/>
              <a:gd name="adj2" fmla="val 193356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4C7D8940-DFCE-51EE-63F3-E23A4A4AF8E0}"/>
              </a:ext>
            </a:extLst>
          </p:cNvPr>
          <p:cNvSpPr/>
          <p:nvPr/>
        </p:nvSpPr>
        <p:spPr>
          <a:xfrm>
            <a:off x="6910388" y="2223846"/>
            <a:ext cx="901872" cy="323554"/>
          </a:xfrm>
          <a:prstGeom prst="rightArrow">
            <a:avLst>
              <a:gd name="adj1" fmla="val 0"/>
              <a:gd name="adj2" fmla="val 193356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956A84C-7CF8-2B16-9436-24EA5630A69F}"/>
              </a:ext>
            </a:extLst>
          </p:cNvPr>
          <p:cNvSpPr txBox="1"/>
          <p:nvPr/>
        </p:nvSpPr>
        <p:spPr>
          <a:xfrm>
            <a:off x="1827558" y="4997720"/>
            <a:ext cx="22443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Research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1790E52-E3FB-463E-B31E-0A7C9B045375}"/>
              </a:ext>
            </a:extLst>
          </p:cNvPr>
          <p:cNvSpPr txBox="1"/>
          <p:nvPr/>
        </p:nvSpPr>
        <p:spPr>
          <a:xfrm>
            <a:off x="4973810" y="4997720"/>
            <a:ext cx="22443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Build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471A499-F5F1-6462-AFDA-9710C519EF27}"/>
              </a:ext>
            </a:extLst>
          </p:cNvPr>
          <p:cNvSpPr txBox="1"/>
          <p:nvPr/>
        </p:nvSpPr>
        <p:spPr>
          <a:xfrm>
            <a:off x="7982571" y="4997720"/>
            <a:ext cx="22443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Explore</a:t>
            </a:r>
          </a:p>
        </p:txBody>
      </p:sp>
      <p:sp>
        <p:nvSpPr>
          <p:cNvPr id="17" name="Right Arrow 16">
            <a:extLst>
              <a:ext uri="{FF2B5EF4-FFF2-40B4-BE49-F238E27FC236}">
                <a16:creationId xmlns:a16="http://schemas.microsoft.com/office/drawing/2014/main" id="{EE2E11A6-4265-2C40-D679-885854AF9122}"/>
              </a:ext>
            </a:extLst>
          </p:cNvPr>
          <p:cNvSpPr/>
          <p:nvPr/>
        </p:nvSpPr>
        <p:spPr>
          <a:xfrm>
            <a:off x="4071938" y="5159108"/>
            <a:ext cx="901872" cy="323554"/>
          </a:xfrm>
          <a:prstGeom prst="rightArrow">
            <a:avLst>
              <a:gd name="adj1" fmla="val 0"/>
              <a:gd name="adj2" fmla="val 193356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ight Arrow 17">
            <a:extLst>
              <a:ext uri="{FF2B5EF4-FFF2-40B4-BE49-F238E27FC236}">
                <a16:creationId xmlns:a16="http://schemas.microsoft.com/office/drawing/2014/main" id="{CE481148-9997-09E2-25DC-9F16B6F2FBFE}"/>
              </a:ext>
            </a:extLst>
          </p:cNvPr>
          <p:cNvSpPr/>
          <p:nvPr/>
        </p:nvSpPr>
        <p:spPr>
          <a:xfrm>
            <a:off x="6910388" y="5159108"/>
            <a:ext cx="901872" cy="323554"/>
          </a:xfrm>
          <a:prstGeom prst="rightArrow">
            <a:avLst>
              <a:gd name="adj1" fmla="val 0"/>
              <a:gd name="adj2" fmla="val 193356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8290D2A-5AAC-76D4-9EAB-F41F044C7FE4}"/>
              </a:ext>
            </a:extLst>
          </p:cNvPr>
          <p:cNvSpPr txBox="1"/>
          <p:nvPr/>
        </p:nvSpPr>
        <p:spPr>
          <a:xfrm>
            <a:off x="0" y="6475446"/>
            <a:ext cx="51863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*Using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hvplot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and Panel</a:t>
            </a:r>
          </a:p>
        </p:txBody>
      </p:sp>
    </p:spTree>
    <p:extLst>
      <p:ext uri="{BB962C8B-B14F-4D97-AF65-F5344CB8AC3E}">
        <p14:creationId xmlns:p14="http://schemas.microsoft.com/office/powerpoint/2010/main" val="1393417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2" grpId="0" animBg="1"/>
      <p:bldP spid="13" grpId="0" animBg="1"/>
      <p:bldP spid="14" grpId="0"/>
      <p:bldP spid="15" grpId="0"/>
      <p:bldP spid="16" grpId="0"/>
      <p:bldP spid="17" grpId="0" animBg="1"/>
      <p:bldP spid="18" grpId="0" animBg="1"/>
      <p:bldP spid="1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091FFC3-852A-57A3-75A3-FA07CE3E4F35}"/>
              </a:ext>
            </a:extLst>
          </p:cNvPr>
          <p:cNvSpPr txBox="1"/>
          <p:nvPr/>
        </p:nvSpPr>
        <p:spPr>
          <a:xfrm>
            <a:off x="2941983" y="865715"/>
            <a:ext cx="630803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4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Numerical Preprocessing: </a:t>
            </a:r>
          </a:p>
          <a:p>
            <a:pPr algn="ctr"/>
            <a:r>
              <a:rPr lang="en-US" sz="3600" dirty="0">
                <a:solidFill>
                  <a:schemeClr val="accent4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Scaling</a:t>
            </a:r>
          </a:p>
          <a:p>
            <a:pPr algn="ctr"/>
            <a:r>
              <a:rPr lang="en-US" sz="3600" dirty="0">
                <a:solidFill>
                  <a:schemeClr val="accent4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Lagged in prices - </a:t>
            </a:r>
            <a:r>
              <a:rPr lang="en-US" sz="3600" dirty="0" err="1">
                <a:solidFill>
                  <a:schemeClr val="accent4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Shivaani</a:t>
            </a:r>
            <a:endParaRPr lang="en-US" sz="3600" dirty="0">
              <a:solidFill>
                <a:schemeClr val="accent4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5481815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091FFC3-852A-57A3-75A3-FA07CE3E4F35}"/>
              </a:ext>
            </a:extLst>
          </p:cNvPr>
          <p:cNvSpPr txBox="1"/>
          <p:nvPr/>
        </p:nvSpPr>
        <p:spPr>
          <a:xfrm>
            <a:off x="2941983" y="865715"/>
            <a:ext cx="6308034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3600" dirty="0">
              <a:solidFill>
                <a:schemeClr val="accent4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  <a:p>
            <a:pPr algn="ctr"/>
            <a:r>
              <a:rPr lang="en-US" sz="3600" dirty="0">
                <a:solidFill>
                  <a:schemeClr val="accent4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Twitter Pre-processing &amp; Sentiment Analysis - </a:t>
            </a:r>
            <a:r>
              <a:rPr lang="en-US" sz="3600" dirty="0" err="1">
                <a:solidFill>
                  <a:schemeClr val="accent4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shivaani</a:t>
            </a:r>
            <a:endParaRPr lang="en-US" sz="3600" dirty="0">
              <a:solidFill>
                <a:schemeClr val="accent4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  <a:p>
            <a:pPr algn="ctr"/>
            <a:endParaRPr lang="en-US" sz="3600" dirty="0">
              <a:solidFill>
                <a:schemeClr val="accent4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7448366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091FFC3-852A-57A3-75A3-FA07CE3E4F35}"/>
              </a:ext>
            </a:extLst>
          </p:cNvPr>
          <p:cNvSpPr txBox="1"/>
          <p:nvPr/>
        </p:nvSpPr>
        <p:spPr>
          <a:xfrm>
            <a:off x="2941983" y="865715"/>
            <a:ext cx="630803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sz="3600" dirty="0">
              <a:solidFill>
                <a:schemeClr val="accent4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  <a:p>
            <a:pPr algn="ctr"/>
            <a:r>
              <a:rPr lang="en-US" sz="3600" dirty="0">
                <a:solidFill>
                  <a:schemeClr val="accent4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Sentiment Analysis - </a:t>
            </a:r>
            <a:r>
              <a:rPr lang="en-US" sz="3600" dirty="0" err="1">
                <a:solidFill>
                  <a:schemeClr val="accent4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pranav</a:t>
            </a:r>
            <a:endParaRPr lang="en-US" sz="3600" dirty="0">
              <a:solidFill>
                <a:schemeClr val="accent4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  <a:p>
            <a:pPr algn="ctr"/>
            <a:endParaRPr lang="en-US" sz="3600" dirty="0">
              <a:solidFill>
                <a:schemeClr val="accent4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225052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091FFC3-852A-57A3-75A3-FA07CE3E4F35}"/>
              </a:ext>
            </a:extLst>
          </p:cNvPr>
          <p:cNvSpPr txBox="1"/>
          <p:nvPr/>
        </p:nvSpPr>
        <p:spPr>
          <a:xfrm>
            <a:off x="2941983" y="339791"/>
            <a:ext cx="63080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4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GUI - Graph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D97CE3AA-7ED2-EBE5-F9D7-22E27609E3D7}"/>
              </a:ext>
            </a:extLst>
          </p:cNvPr>
          <p:cNvGrpSpPr/>
          <p:nvPr/>
        </p:nvGrpSpPr>
        <p:grpSpPr>
          <a:xfrm>
            <a:off x="109537" y="1174684"/>
            <a:ext cx="11972925" cy="5343525"/>
            <a:chOff x="109537" y="1174684"/>
            <a:chExt cx="11972925" cy="5343525"/>
          </a:xfrm>
        </p:grpSpPr>
        <p:pic>
          <p:nvPicPr>
            <p:cNvPr id="2" name="Picture 1" descr="Graphical user interface, chart&#10;&#10;Description automatically generated">
              <a:extLst>
                <a:ext uri="{FF2B5EF4-FFF2-40B4-BE49-F238E27FC236}">
                  <a16:creationId xmlns:a16="http://schemas.microsoft.com/office/drawing/2014/main" id="{2B192B98-E277-99D2-30F6-D70DB359E3C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22083" r="7710"/>
            <a:stretch/>
          </p:blipFill>
          <p:spPr>
            <a:xfrm>
              <a:off x="109537" y="1174684"/>
              <a:ext cx="11972925" cy="5343525"/>
            </a:xfrm>
            <a:prstGeom prst="rect">
              <a:avLst/>
            </a:prstGeom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51348D5E-B4E6-855F-4AAB-3D198B776356}"/>
                </a:ext>
              </a:extLst>
            </p:cNvPr>
            <p:cNvSpPr/>
            <p:nvPr/>
          </p:nvSpPr>
          <p:spPr>
            <a:xfrm>
              <a:off x="200554" y="1174684"/>
              <a:ext cx="2057224" cy="236427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705916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091FFC3-852A-57A3-75A3-FA07CE3E4F35}"/>
              </a:ext>
            </a:extLst>
          </p:cNvPr>
          <p:cNvSpPr txBox="1"/>
          <p:nvPr/>
        </p:nvSpPr>
        <p:spPr>
          <a:xfrm>
            <a:off x="2941983" y="339791"/>
            <a:ext cx="63080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4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GUI - Keerthi</a:t>
            </a:r>
          </a:p>
        </p:txBody>
      </p:sp>
    </p:spTree>
    <p:extLst>
      <p:ext uri="{BB962C8B-B14F-4D97-AF65-F5344CB8AC3E}">
        <p14:creationId xmlns:p14="http://schemas.microsoft.com/office/powerpoint/2010/main" val="29226780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E3C24C4-F565-B22F-FC6F-A652F713DC91}"/>
              </a:ext>
            </a:extLst>
          </p:cNvPr>
          <p:cNvSpPr txBox="1"/>
          <p:nvPr/>
        </p:nvSpPr>
        <p:spPr>
          <a:xfrm>
            <a:off x="2941983" y="1230062"/>
            <a:ext cx="63080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Overview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46F8FF-97B2-0437-6BF7-30869E3B47F8}"/>
              </a:ext>
            </a:extLst>
          </p:cNvPr>
          <p:cNvSpPr txBox="1"/>
          <p:nvPr/>
        </p:nvSpPr>
        <p:spPr>
          <a:xfrm>
            <a:off x="2941983" y="2120333"/>
            <a:ext cx="63080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Sources</a:t>
            </a:r>
            <a:r>
              <a:rPr lang="en-US" sz="3600" dirty="0">
                <a:solidFill>
                  <a:schemeClr val="accent4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of Data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91FFC3-852A-57A3-75A3-FA07CE3E4F35}"/>
              </a:ext>
            </a:extLst>
          </p:cNvPr>
          <p:cNvSpPr txBox="1"/>
          <p:nvPr/>
        </p:nvSpPr>
        <p:spPr>
          <a:xfrm>
            <a:off x="2941983" y="3010604"/>
            <a:ext cx="63080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Methodology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96A973-86E3-1958-280C-F68D9352A732}"/>
              </a:ext>
            </a:extLst>
          </p:cNvPr>
          <p:cNvSpPr txBox="1"/>
          <p:nvPr/>
        </p:nvSpPr>
        <p:spPr>
          <a:xfrm>
            <a:off x="2941983" y="3900875"/>
            <a:ext cx="63080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4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Demo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6C099BD-DF70-0C07-AA3F-23D48BB7FC2E}"/>
              </a:ext>
            </a:extLst>
          </p:cNvPr>
          <p:cNvSpPr txBox="1"/>
          <p:nvPr/>
        </p:nvSpPr>
        <p:spPr>
          <a:xfrm>
            <a:off x="2941983" y="4791146"/>
            <a:ext cx="63080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Way forward</a:t>
            </a:r>
          </a:p>
        </p:txBody>
      </p:sp>
    </p:spTree>
    <p:extLst>
      <p:ext uri="{BB962C8B-B14F-4D97-AF65-F5344CB8AC3E}">
        <p14:creationId xmlns:p14="http://schemas.microsoft.com/office/powerpoint/2010/main" val="7399772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Let's Talk About Internet Memes. The Origins of the “Winter is Coming”… |  by Grace Cha | Medium">
            <a:extLst>
              <a:ext uri="{FF2B5EF4-FFF2-40B4-BE49-F238E27FC236}">
                <a16:creationId xmlns:a16="http://schemas.microsoft.com/office/drawing/2014/main" id="{B45DCCBA-C758-AF29-A4EA-66C0D025F5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7913" y="-1"/>
            <a:ext cx="7644226" cy="6994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52843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Blow Mind GIFs | Tenor">
            <a:extLst>
              <a:ext uri="{FF2B5EF4-FFF2-40B4-BE49-F238E27FC236}">
                <a16:creationId xmlns:a16="http://schemas.microsoft.com/office/drawing/2014/main" id="{86A17A3F-9305-F1BF-ACE0-919C96004F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5512904" cy="3653129"/>
          </a:xfrm>
          <a:prstGeom prst="rect">
            <a:avLst/>
          </a:prstGeom>
          <a:solidFill>
            <a:schemeClr val="tx1"/>
          </a:solidFill>
        </p:spPr>
      </p:pic>
      <p:pic>
        <p:nvPicPr>
          <p:cNvPr id="1026" name="Picture 2" descr="Bitcoin (BTC) Price Prediction 2022 - 2030 According to the Crypto Experts">
            <a:extLst>
              <a:ext uri="{FF2B5EF4-FFF2-40B4-BE49-F238E27FC236}">
                <a16:creationId xmlns:a16="http://schemas.microsoft.com/office/drawing/2014/main" id="{19FB75D9-20FC-9662-78F0-CCA765DB11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1999" cy="7274784"/>
          </a:xfrm>
          <a:prstGeom prst="rect">
            <a:avLst/>
          </a:prstGeom>
          <a:noFill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8F9F13C-EE3C-2369-D323-F2D6B07C50CA}"/>
              </a:ext>
            </a:extLst>
          </p:cNvPr>
          <p:cNvSpPr txBox="1"/>
          <p:nvPr/>
        </p:nvSpPr>
        <p:spPr>
          <a:xfrm>
            <a:off x="344557" y="1480931"/>
            <a:ext cx="1150288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Understanding crypto price fluctuations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AC6E17-7E8F-98FE-A782-799EB7E002AF}"/>
              </a:ext>
            </a:extLst>
          </p:cNvPr>
          <p:cNvSpPr txBox="1"/>
          <p:nvPr/>
        </p:nvSpPr>
        <p:spPr>
          <a:xfrm>
            <a:off x="344557" y="5547182"/>
            <a:ext cx="1150288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Asad</a:t>
            </a:r>
            <a:r>
              <a:rPr lang="en-US" sz="24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| Keerthi | Pranav | </a:t>
            </a:r>
            <a:r>
              <a:rPr lang="en-US" sz="2400" dirty="0" err="1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Shivaani</a:t>
            </a:r>
            <a:endParaRPr lang="en-US" sz="2400" dirty="0">
              <a:solidFill>
                <a:schemeClr val="bg1"/>
              </a:solidFill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6402943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AAD88FA-16DF-2731-CC30-E7438C876033}"/>
              </a:ext>
            </a:extLst>
          </p:cNvPr>
          <p:cNvSpPr txBox="1"/>
          <p:nvPr/>
        </p:nvSpPr>
        <p:spPr>
          <a:xfrm>
            <a:off x="2941983" y="394253"/>
            <a:ext cx="63080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Agenda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3C24C4-F565-B22F-FC6F-A652F713DC91}"/>
              </a:ext>
            </a:extLst>
          </p:cNvPr>
          <p:cNvSpPr txBox="1"/>
          <p:nvPr/>
        </p:nvSpPr>
        <p:spPr>
          <a:xfrm>
            <a:off x="2941983" y="1739349"/>
            <a:ext cx="63080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Overview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46F8FF-97B2-0437-6BF7-30869E3B47F8}"/>
              </a:ext>
            </a:extLst>
          </p:cNvPr>
          <p:cNvSpPr txBox="1"/>
          <p:nvPr/>
        </p:nvSpPr>
        <p:spPr>
          <a:xfrm>
            <a:off x="2941983" y="2629620"/>
            <a:ext cx="63080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Sources of Data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91FFC3-852A-57A3-75A3-FA07CE3E4F35}"/>
              </a:ext>
            </a:extLst>
          </p:cNvPr>
          <p:cNvSpPr txBox="1"/>
          <p:nvPr/>
        </p:nvSpPr>
        <p:spPr>
          <a:xfrm>
            <a:off x="2941983" y="3519891"/>
            <a:ext cx="63080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Methodology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96A973-86E3-1958-280C-F68D9352A732}"/>
              </a:ext>
            </a:extLst>
          </p:cNvPr>
          <p:cNvSpPr txBox="1"/>
          <p:nvPr/>
        </p:nvSpPr>
        <p:spPr>
          <a:xfrm>
            <a:off x="2941983" y="4410162"/>
            <a:ext cx="63080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Demo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6C099BD-DF70-0C07-AA3F-23D48BB7FC2E}"/>
              </a:ext>
            </a:extLst>
          </p:cNvPr>
          <p:cNvSpPr txBox="1"/>
          <p:nvPr/>
        </p:nvSpPr>
        <p:spPr>
          <a:xfrm>
            <a:off x="2941983" y="5300433"/>
            <a:ext cx="63080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Way Forward</a:t>
            </a:r>
          </a:p>
        </p:txBody>
      </p:sp>
    </p:spTree>
    <p:extLst>
      <p:ext uri="{BB962C8B-B14F-4D97-AF65-F5344CB8AC3E}">
        <p14:creationId xmlns:p14="http://schemas.microsoft.com/office/powerpoint/2010/main" val="6063046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E3C24C4-F565-B22F-FC6F-A652F713DC91}"/>
              </a:ext>
            </a:extLst>
          </p:cNvPr>
          <p:cNvSpPr txBox="1"/>
          <p:nvPr/>
        </p:nvSpPr>
        <p:spPr>
          <a:xfrm>
            <a:off x="2941983" y="1230062"/>
            <a:ext cx="63080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4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Overview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46F8FF-97B2-0437-6BF7-30869E3B47F8}"/>
              </a:ext>
            </a:extLst>
          </p:cNvPr>
          <p:cNvSpPr txBox="1"/>
          <p:nvPr/>
        </p:nvSpPr>
        <p:spPr>
          <a:xfrm>
            <a:off x="2941983" y="2120333"/>
            <a:ext cx="63080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Sources of Data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91FFC3-852A-57A3-75A3-FA07CE3E4F35}"/>
              </a:ext>
            </a:extLst>
          </p:cNvPr>
          <p:cNvSpPr txBox="1"/>
          <p:nvPr/>
        </p:nvSpPr>
        <p:spPr>
          <a:xfrm>
            <a:off x="2941983" y="3010604"/>
            <a:ext cx="63080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Methodology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96A973-86E3-1958-280C-F68D9352A732}"/>
              </a:ext>
            </a:extLst>
          </p:cNvPr>
          <p:cNvSpPr txBox="1"/>
          <p:nvPr/>
        </p:nvSpPr>
        <p:spPr>
          <a:xfrm>
            <a:off x="2941983" y="3900875"/>
            <a:ext cx="63080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Demo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6C099BD-DF70-0C07-AA3F-23D48BB7FC2E}"/>
              </a:ext>
            </a:extLst>
          </p:cNvPr>
          <p:cNvSpPr txBox="1"/>
          <p:nvPr/>
        </p:nvSpPr>
        <p:spPr>
          <a:xfrm>
            <a:off x="2941983" y="4791146"/>
            <a:ext cx="63080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Way forward</a:t>
            </a:r>
          </a:p>
        </p:txBody>
      </p:sp>
    </p:spTree>
    <p:extLst>
      <p:ext uri="{BB962C8B-B14F-4D97-AF65-F5344CB8AC3E}">
        <p14:creationId xmlns:p14="http://schemas.microsoft.com/office/powerpoint/2010/main" val="41436783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D226ADA-F133-D3B2-9FC5-959BBA49CFB3}"/>
              </a:ext>
            </a:extLst>
          </p:cNvPr>
          <p:cNvSpPr txBox="1"/>
          <p:nvPr/>
        </p:nvSpPr>
        <p:spPr>
          <a:xfrm>
            <a:off x="2941983" y="394253"/>
            <a:ext cx="630803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Dashboard SS</a:t>
            </a:r>
          </a:p>
        </p:txBody>
      </p:sp>
      <p:pic>
        <p:nvPicPr>
          <p:cNvPr id="4" name="Picture 3" descr="Graphical user interface, chart&#10;&#10;Description automatically generated">
            <a:extLst>
              <a:ext uri="{FF2B5EF4-FFF2-40B4-BE49-F238E27FC236}">
                <a16:creationId xmlns:a16="http://schemas.microsoft.com/office/drawing/2014/main" id="{E16F8C18-31BB-6BE6-876B-566E8D78A6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97319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4243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E3C24C4-F565-B22F-FC6F-A652F713DC91}"/>
              </a:ext>
            </a:extLst>
          </p:cNvPr>
          <p:cNvSpPr txBox="1"/>
          <p:nvPr/>
        </p:nvSpPr>
        <p:spPr>
          <a:xfrm>
            <a:off x="2941983" y="1230062"/>
            <a:ext cx="63080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Overview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46F8FF-97B2-0437-6BF7-30869E3B47F8}"/>
              </a:ext>
            </a:extLst>
          </p:cNvPr>
          <p:cNvSpPr txBox="1"/>
          <p:nvPr/>
        </p:nvSpPr>
        <p:spPr>
          <a:xfrm>
            <a:off x="2941983" y="2120333"/>
            <a:ext cx="63080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4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Sources of Data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91FFC3-852A-57A3-75A3-FA07CE3E4F35}"/>
              </a:ext>
            </a:extLst>
          </p:cNvPr>
          <p:cNvSpPr txBox="1"/>
          <p:nvPr/>
        </p:nvSpPr>
        <p:spPr>
          <a:xfrm>
            <a:off x="2941983" y="3010604"/>
            <a:ext cx="63080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Methodology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96A973-86E3-1958-280C-F68D9352A732}"/>
              </a:ext>
            </a:extLst>
          </p:cNvPr>
          <p:cNvSpPr txBox="1"/>
          <p:nvPr/>
        </p:nvSpPr>
        <p:spPr>
          <a:xfrm>
            <a:off x="2941983" y="3900875"/>
            <a:ext cx="63080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Demo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6C099BD-DF70-0C07-AA3F-23D48BB7FC2E}"/>
              </a:ext>
            </a:extLst>
          </p:cNvPr>
          <p:cNvSpPr txBox="1"/>
          <p:nvPr/>
        </p:nvSpPr>
        <p:spPr>
          <a:xfrm>
            <a:off x="2941983" y="4791146"/>
            <a:ext cx="63080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Way forward</a:t>
            </a:r>
          </a:p>
        </p:txBody>
      </p:sp>
    </p:spTree>
    <p:extLst>
      <p:ext uri="{BB962C8B-B14F-4D97-AF65-F5344CB8AC3E}">
        <p14:creationId xmlns:p14="http://schemas.microsoft.com/office/powerpoint/2010/main" val="8943742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D056FF2-3ACB-4410-159F-7D37853678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4838838"/>
              </p:ext>
            </p:extLst>
          </p:nvPr>
        </p:nvGraphicFramePr>
        <p:xfrm>
          <a:off x="654756" y="841088"/>
          <a:ext cx="10882488" cy="5175823"/>
        </p:xfrm>
        <a:graphic>
          <a:graphicData uri="http://schemas.openxmlformats.org/drawingml/2006/table">
            <a:tbl>
              <a:tblPr/>
              <a:tblGrid>
                <a:gridCol w="3627496">
                  <a:extLst>
                    <a:ext uri="{9D8B030D-6E8A-4147-A177-3AD203B41FA5}">
                      <a16:colId xmlns:a16="http://schemas.microsoft.com/office/drawing/2014/main" val="2600135578"/>
                    </a:ext>
                  </a:extLst>
                </a:gridCol>
                <a:gridCol w="3627496">
                  <a:extLst>
                    <a:ext uri="{9D8B030D-6E8A-4147-A177-3AD203B41FA5}">
                      <a16:colId xmlns:a16="http://schemas.microsoft.com/office/drawing/2014/main" val="3342809147"/>
                    </a:ext>
                  </a:extLst>
                </a:gridCol>
                <a:gridCol w="3627496">
                  <a:extLst>
                    <a:ext uri="{9D8B030D-6E8A-4147-A177-3AD203B41FA5}">
                      <a16:colId xmlns:a16="http://schemas.microsoft.com/office/drawing/2014/main" val="3654188202"/>
                    </a:ext>
                  </a:extLst>
                </a:gridCol>
              </a:tblGrid>
              <a:tr h="446597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i="0" u="none" strike="noStrike" dirty="0">
                          <a:solidFill>
                            <a:schemeClr val="accent4"/>
                          </a:solidFill>
                          <a:effectLst/>
                          <a:latin typeface="FUTURA MEDIUM" panose="020B0602020204020303" pitchFamily="34" charset="-79"/>
                          <a:cs typeface="FUTURA MEDIUM" panose="020B0602020204020303" pitchFamily="34" charset="-79"/>
                        </a:rPr>
                        <a:t>Data</a:t>
                      </a:r>
                      <a:endParaRPr lang="en-US" sz="3600" dirty="0">
                        <a:solidFill>
                          <a:schemeClr val="accent4"/>
                        </a:solidFill>
                        <a:effectLst/>
                        <a:latin typeface="Futura Medium" panose="020B0602020204020303" pitchFamily="34" charset="-79"/>
                        <a:cs typeface="Futura Medium" panose="020B0602020204020303" pitchFamily="34" charset="-79"/>
                      </a:endParaRPr>
                    </a:p>
                  </a:txBody>
                  <a:tcPr marL="68580" marR="68580">
                    <a:lnL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i="0" u="none" strike="noStrike">
                          <a:solidFill>
                            <a:schemeClr val="accent4"/>
                          </a:solidFill>
                          <a:effectLst/>
                          <a:latin typeface="FUTURA MEDIUM" panose="020B0602020204020303" pitchFamily="34" charset="-79"/>
                          <a:cs typeface="FUTURA MEDIUM" panose="020B0602020204020303" pitchFamily="34" charset="-79"/>
                        </a:rPr>
                        <a:t>Source</a:t>
                      </a:r>
                      <a:endParaRPr lang="en-US" sz="3600">
                        <a:solidFill>
                          <a:schemeClr val="accent4"/>
                        </a:solidFill>
                        <a:effectLst/>
                        <a:latin typeface="Futura Medium" panose="020B0602020204020303" pitchFamily="34" charset="-79"/>
                        <a:cs typeface="Futura Medium" panose="020B0602020204020303" pitchFamily="34" charset="-79"/>
                      </a:endParaRPr>
                    </a:p>
                  </a:txBody>
                  <a:tcPr marL="68580" marR="68580">
                    <a:lnL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1" i="0" u="none" strike="noStrike" dirty="0">
                          <a:solidFill>
                            <a:schemeClr val="accent4"/>
                          </a:solidFill>
                          <a:effectLst/>
                          <a:latin typeface="FUTURA MEDIUM" panose="020B0602020204020303" pitchFamily="34" charset="-79"/>
                          <a:cs typeface="FUTURA MEDIUM" panose="020B0602020204020303" pitchFamily="34" charset="-79"/>
                        </a:rPr>
                        <a:t>Type</a:t>
                      </a:r>
                      <a:endParaRPr lang="en-US" sz="3600" dirty="0">
                        <a:solidFill>
                          <a:schemeClr val="accent4"/>
                        </a:solidFill>
                        <a:effectLst/>
                        <a:latin typeface="Futura Medium" panose="020B0602020204020303" pitchFamily="34" charset="-79"/>
                        <a:cs typeface="Futura Medium" panose="020B0602020204020303" pitchFamily="34" charset="-79"/>
                      </a:endParaRPr>
                    </a:p>
                  </a:txBody>
                  <a:tcPr marL="68580" marR="68580">
                    <a:lnL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10738502"/>
                  </a:ext>
                </a:extLst>
              </a:tr>
              <a:tr h="446597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j-lt"/>
                        </a:rPr>
                        <a:t>1. Tweet</a:t>
                      </a:r>
                      <a:endParaRPr lang="en-US" sz="3600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+mj-lt"/>
                      </a:endParaRPr>
                    </a:p>
                  </a:txBody>
                  <a:tcPr marL="68580" marR="68580">
                    <a:lnL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 err="1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j-lt"/>
                        </a:rPr>
                        <a:t>Twint</a:t>
                      </a:r>
                      <a:endParaRPr lang="en-US" sz="3600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+mj-lt"/>
                      </a:endParaRPr>
                    </a:p>
                  </a:txBody>
                  <a:tcPr marL="68580" marR="68580">
                    <a:lnL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j-lt"/>
                        </a:rPr>
                        <a:t>Web Scraping</a:t>
                      </a:r>
                      <a:endParaRPr lang="en-US" sz="3600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+mj-lt"/>
                      </a:endParaRPr>
                    </a:p>
                  </a:txBody>
                  <a:tcPr marL="68580" marR="68580">
                    <a:lnL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666666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75269255"/>
                  </a:ext>
                </a:extLst>
              </a:tr>
              <a:tr h="1182168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j-lt"/>
                        </a:rPr>
                        <a:t>2. Crypto-currency prices</a:t>
                      </a:r>
                      <a:endParaRPr lang="en-US" sz="3600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+mj-lt"/>
                      </a:endParaRPr>
                    </a:p>
                  </a:txBody>
                  <a:tcPr marL="68580" marR="68580">
                    <a:lnL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 err="1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j-lt"/>
                        </a:rPr>
                        <a:t>Coingecko</a:t>
                      </a:r>
                      <a:endParaRPr lang="en-US" sz="3600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+mj-lt"/>
                      </a:endParaRPr>
                    </a:p>
                  </a:txBody>
                  <a:tcPr marL="68580" marR="68580">
                    <a:lnL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j-lt"/>
                        </a:rPr>
                        <a:t>API</a:t>
                      </a:r>
                      <a:endParaRPr lang="en-US" sz="3600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+mj-lt"/>
                      </a:endParaRPr>
                    </a:p>
                  </a:txBody>
                  <a:tcPr marL="68580" marR="68580">
                    <a:lnL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07387090"/>
                  </a:ext>
                </a:extLst>
              </a:tr>
              <a:tr h="814382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j-lt"/>
                        </a:rPr>
                        <a:t>3. S&amp;P 500 Data (Stock Exchange Indicator)</a:t>
                      </a:r>
                      <a:endParaRPr lang="en-US" sz="3600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+mj-lt"/>
                      </a:endParaRPr>
                    </a:p>
                  </a:txBody>
                  <a:tcPr marL="68580" marR="68580">
                    <a:lnL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j-lt"/>
                        </a:rPr>
                        <a:t>Yahoo Finance</a:t>
                      </a:r>
                      <a:endParaRPr lang="en-US" sz="360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+mj-lt"/>
                      </a:endParaRPr>
                    </a:p>
                  </a:txBody>
                  <a:tcPr marL="68580" marR="68580">
                    <a:lnL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j-lt"/>
                        </a:rPr>
                        <a:t>API</a:t>
                      </a:r>
                      <a:endParaRPr lang="en-US" sz="3600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+mj-lt"/>
                      </a:endParaRPr>
                    </a:p>
                  </a:txBody>
                  <a:tcPr marL="68580" marR="68580">
                    <a:lnL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4036650"/>
                  </a:ext>
                </a:extLst>
              </a:tr>
              <a:tr h="706341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j-lt"/>
                        </a:rPr>
                        <a:t>4. Crypto News</a:t>
                      </a:r>
                      <a:endParaRPr lang="en-US" sz="3600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+mj-lt"/>
                      </a:endParaRPr>
                    </a:p>
                  </a:txBody>
                  <a:tcPr marL="68580" marR="68580">
                    <a:lnL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 err="1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j-lt"/>
                        </a:rPr>
                        <a:t>Coindesk</a:t>
                      </a:r>
                      <a:endParaRPr lang="en-US" sz="3600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+mj-lt"/>
                      </a:endParaRPr>
                    </a:p>
                  </a:txBody>
                  <a:tcPr marL="68580" marR="68580">
                    <a:lnL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j-lt"/>
                        </a:rPr>
                        <a:t>Web Scraping</a:t>
                      </a:r>
                      <a:endParaRPr lang="en-US" sz="3600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+mj-lt"/>
                      </a:endParaRPr>
                    </a:p>
                  </a:txBody>
                  <a:tcPr marL="68580" marR="68580">
                    <a:lnL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15833472"/>
                  </a:ext>
                </a:extLst>
              </a:tr>
              <a:tr h="1549954"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j-lt"/>
                        </a:rPr>
                        <a:t>5. Business Confidence Index (macro-economic indicator)</a:t>
                      </a:r>
                      <a:endParaRPr lang="en-US" sz="3600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+mj-lt"/>
                      </a:endParaRPr>
                    </a:p>
                  </a:txBody>
                  <a:tcPr marL="68580" marR="68580">
                    <a:lnL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j-lt"/>
                        </a:rPr>
                        <a:t>Organization for Economic Co-operation and Development</a:t>
                      </a:r>
                      <a:endParaRPr lang="en-US" sz="3600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+mj-lt"/>
                      </a:endParaRPr>
                    </a:p>
                  </a:txBody>
                  <a:tcPr marL="68580" marR="68580">
                    <a:lnL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rtl="0" fontAlgn="t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i="0" u="none" strike="noStrike" dirty="0">
                          <a:solidFill>
                            <a:schemeClr val="bg1">
                              <a:lumMod val="75000"/>
                            </a:schemeClr>
                          </a:solidFill>
                          <a:effectLst/>
                          <a:latin typeface="+mj-lt"/>
                        </a:rPr>
                        <a:t>CSV</a:t>
                      </a:r>
                      <a:endParaRPr lang="en-US" sz="3600" dirty="0">
                        <a:solidFill>
                          <a:schemeClr val="bg1">
                            <a:lumMod val="75000"/>
                          </a:schemeClr>
                        </a:solidFill>
                        <a:effectLst/>
                        <a:latin typeface="+mj-lt"/>
                      </a:endParaRPr>
                    </a:p>
                  </a:txBody>
                  <a:tcPr marL="68580" marR="68580">
                    <a:lnL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99999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25994485"/>
                  </a:ext>
                </a:extLst>
              </a:tr>
            </a:tbl>
          </a:graphicData>
        </a:graphic>
      </p:graphicFrame>
      <p:sp>
        <p:nvSpPr>
          <p:cNvPr id="5" name="Rectangle 2">
            <a:extLst>
              <a:ext uri="{FF2B5EF4-FFF2-40B4-BE49-F238E27FC236}">
                <a16:creationId xmlns:a16="http://schemas.microsoft.com/office/drawing/2014/main" id="{CAF98AA1-CE91-169E-7981-C0F7B182EB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24200" y="281305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1488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E3C24C4-F565-B22F-FC6F-A652F713DC91}"/>
              </a:ext>
            </a:extLst>
          </p:cNvPr>
          <p:cNvSpPr txBox="1"/>
          <p:nvPr/>
        </p:nvSpPr>
        <p:spPr>
          <a:xfrm>
            <a:off x="2941983" y="1230062"/>
            <a:ext cx="63080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Overview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46F8FF-97B2-0437-6BF7-30869E3B47F8}"/>
              </a:ext>
            </a:extLst>
          </p:cNvPr>
          <p:cNvSpPr txBox="1"/>
          <p:nvPr/>
        </p:nvSpPr>
        <p:spPr>
          <a:xfrm>
            <a:off x="2941983" y="2120333"/>
            <a:ext cx="63080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Sources</a:t>
            </a:r>
            <a:r>
              <a:rPr lang="en-US" sz="3600" dirty="0">
                <a:solidFill>
                  <a:schemeClr val="accent4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of Data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091FFC3-852A-57A3-75A3-FA07CE3E4F35}"/>
              </a:ext>
            </a:extLst>
          </p:cNvPr>
          <p:cNvSpPr txBox="1"/>
          <p:nvPr/>
        </p:nvSpPr>
        <p:spPr>
          <a:xfrm>
            <a:off x="2941983" y="3010604"/>
            <a:ext cx="63080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accent4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Methodology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96A973-86E3-1958-280C-F68D9352A732}"/>
              </a:ext>
            </a:extLst>
          </p:cNvPr>
          <p:cNvSpPr txBox="1"/>
          <p:nvPr/>
        </p:nvSpPr>
        <p:spPr>
          <a:xfrm>
            <a:off x="2941983" y="3900875"/>
            <a:ext cx="63080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Demo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6C099BD-DF70-0C07-AA3F-23D48BB7FC2E}"/>
              </a:ext>
            </a:extLst>
          </p:cNvPr>
          <p:cNvSpPr txBox="1"/>
          <p:nvPr/>
        </p:nvSpPr>
        <p:spPr>
          <a:xfrm>
            <a:off x="2941983" y="4791146"/>
            <a:ext cx="63080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chemeClr val="bg1">
                    <a:lumMod val="65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Way forward</a:t>
            </a:r>
          </a:p>
        </p:txBody>
      </p:sp>
    </p:spTree>
    <p:extLst>
      <p:ext uri="{BB962C8B-B14F-4D97-AF65-F5344CB8AC3E}">
        <p14:creationId xmlns:p14="http://schemas.microsoft.com/office/powerpoint/2010/main" val="29435189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138</TotalTime>
  <Words>211</Words>
  <Application>Microsoft Macintosh PowerPoint</Application>
  <PresentationFormat>Widescreen</PresentationFormat>
  <Paragraphs>78</Paragraphs>
  <Slides>16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Calibri Light</vt:lpstr>
      <vt:lpstr>FUTURA MEDIUM</vt:lpstr>
      <vt:lpstr>FUTURA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Muhammad Asad Shoaib</dc:creator>
  <cp:lastModifiedBy>Muhammad Asad Shoaib</cp:lastModifiedBy>
  <cp:revision>12</cp:revision>
  <dcterms:created xsi:type="dcterms:W3CDTF">2022-12-10T02:02:04Z</dcterms:created>
  <dcterms:modified xsi:type="dcterms:W3CDTF">2022-12-11T20:28:50Z</dcterms:modified>
</cp:coreProperties>
</file>

<file path=docProps/thumbnail.jpeg>
</file>